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4" r:id="rId5"/>
    <p:sldId id="265" r:id="rId6"/>
    <p:sldId id="266" r:id="rId7"/>
    <p:sldId id="258" r:id="rId8"/>
    <p:sldId id="263" r:id="rId9"/>
    <p:sldId id="259" r:id="rId10"/>
    <p:sldId id="261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54" autoAdjust="0"/>
  </p:normalViewPr>
  <p:slideViewPr>
    <p:cSldViewPr snapToGrid="0">
      <p:cViewPr>
        <p:scale>
          <a:sx n="100" d="100"/>
          <a:sy n="100" d="100"/>
        </p:scale>
        <p:origin x="144" y="6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FDD4-A905-49D7-81E7-EDD2BB223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1B587-A9C1-4FE5-93E2-7369D2302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C5D8F-C474-4270-8818-91F48EAF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97F7B-7776-47F8-BB74-23D8FE80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E4F6A-AF69-4DDF-A428-684DF519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1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56CAB-9539-4E0C-A902-3059C105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B06A3-EE05-4EBC-8A47-87794A96C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43EE2-A6D9-426D-A504-14763280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AB92A-47F7-4350-B68A-6363AFCB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C299-DD99-452D-81EF-AC99CC21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8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8D39F-0614-4BA4-A902-9F057A181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EE51B-D176-461D-880A-F3FC8C59B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03C97-CA93-4C23-8AFE-0E506D4A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25237-04AE-42BE-BF3D-1D3C53F1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F69E1-B5A1-4F77-9581-E985A217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7391-54DC-4B32-B8B6-F095E853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06F69-C6AF-4EC4-BD0D-B52F6A47E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06800-6279-4354-92C0-2C519027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C3561-5FED-4F07-BFD0-AC4CD2C9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80859-4E2D-45C5-8FB6-D50B51D2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95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3A52-47DF-48D2-8901-B7B5491D7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C538D-C5E6-41EA-B21E-26204DB03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4C513-E062-480E-9420-9E0B9966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91FF-E1A2-40BB-AF88-86C2C37F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B9C3D-5943-446F-87BC-CD567360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2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146E-EE7E-48E9-BCA1-71F40AEB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CA980-3272-47B2-99EC-88DCE1600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6CD93-D410-4969-904D-71353CA78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BED6E-F429-47CA-88A4-35A9B2D9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8C571-3457-4BC9-A1D4-A9DD40B9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3F7F8-8C2D-477A-A362-6991B9A3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1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BD3AF-E472-4737-B6C3-3618F680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3603C-60E4-4825-B5C7-418A51C76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40C57-1619-442E-990C-C0C5D1929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916C0-F964-47D5-B4C8-286E7C525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FAF0B-C534-4E33-9D90-073B63A5A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6277D-038C-43DE-B824-28C22900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C9EE-2147-482E-9FF0-BB23403A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DF73B-CCFA-4F6B-B2AC-BE8D99D0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67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BB4D-D789-44A0-B886-CA508303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926F0-89B7-422C-902A-F5AB28F2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0109C-AB46-44C9-BCAD-6BA6831A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70157-F9CF-4FBB-98BB-C74198F3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1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986ED-4481-4241-9A63-FC6C01AB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DE84-9B66-4C6F-91A1-01723F75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764EF-5BA8-4284-866B-F6296806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0CA3-F75F-452B-8254-25FC1A21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305CF-8AE1-4C51-9CF3-8C9B31D9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6F59B-CA26-46C0-832B-EDB8FAEBD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CA1AD-E045-42AD-A123-DBCD6DD6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5C6D6-3A4A-4130-9D06-D285B4CC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4A489-3814-4F90-BDE1-FECF9C2B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5252-C50A-4C2A-9DF7-2E2F05EB1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3378F-7C93-4327-8E15-5BA9922E9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9D20D-9772-4C23-BCB8-F1A493EE8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A6951-4723-4E23-BF03-C6C90621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E67B4-9B07-41CE-8535-A7D433B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02D2D-D810-4392-BE1E-DEF76D47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1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B9EEB-4A13-4267-AB7E-BBA619C0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846BA-A76B-48B0-B1B2-80A1DD916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821BF-BD96-4235-8D20-D16D64E8D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DB8F-98E5-448A-B2D1-D410D569F5CE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289B9-502F-4393-AEC0-6D1C0A8EF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B641-BA95-4BB0-B8D1-12C604040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4820-FA0C-4671-8E23-4F1F49B19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3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01813A-365E-4132-B698-42EBCB990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813" y="464695"/>
            <a:ext cx="3590358" cy="363511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9D816FB-CD33-4989-AAF9-B89FBC4E4B99}"/>
              </a:ext>
            </a:extLst>
          </p:cNvPr>
          <p:cNvSpPr txBox="1">
            <a:spLocks/>
          </p:cNvSpPr>
          <p:nvPr/>
        </p:nvSpPr>
        <p:spPr>
          <a:xfrm>
            <a:off x="283564" y="5386830"/>
            <a:ext cx="1164860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i="1" dirty="0">
                <a:solidFill>
                  <a:srgbClr val="0000AF"/>
                </a:solidFill>
                <a:latin typeface="Corbel" panose="020B0503020204020204" pitchFamily="34" charset="0"/>
              </a:rPr>
              <a:t>"...life in all its fullness"</a:t>
            </a:r>
            <a:r>
              <a:rPr lang="en-GB" dirty="0">
                <a:solidFill>
                  <a:srgbClr val="0000AF"/>
                </a:solidFill>
                <a:latin typeface="Corbel" panose="020B0503020204020204" pitchFamily="34" charset="0"/>
              </a:rPr>
              <a:t> John 10.10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D57C84-57E9-4538-83E5-477FE230C933}"/>
              </a:ext>
            </a:extLst>
          </p:cNvPr>
          <p:cNvSpPr txBox="1"/>
          <p:nvPr/>
        </p:nvSpPr>
        <p:spPr>
          <a:xfrm>
            <a:off x="283564" y="308517"/>
            <a:ext cx="7465102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rbel" panose="020B0503020204020204" pitchFamily="34" charset="0"/>
              </a:rPr>
              <a:t>As the Church is an  important part of school life, the children have put forward their views on the role of the  Vicar in our School and Community.</a:t>
            </a:r>
          </a:p>
          <a:p>
            <a:endParaRPr lang="en-GB" sz="4400" dirty="0">
              <a:latin typeface="Corbel" panose="020B0503020204020204" pitchFamily="34" charset="0"/>
            </a:endParaRPr>
          </a:p>
          <a:p>
            <a:r>
              <a:rPr lang="en-GB" sz="4400" dirty="0">
                <a:latin typeface="Corbel" panose="020B0503020204020204" pitchFamily="34" charset="0"/>
              </a:rPr>
              <a:t>Here are their thoughts …</a:t>
            </a:r>
          </a:p>
        </p:txBody>
      </p:sp>
    </p:spTree>
    <p:extLst>
      <p:ext uri="{BB962C8B-B14F-4D97-AF65-F5344CB8AC3E}">
        <p14:creationId xmlns:p14="http://schemas.microsoft.com/office/powerpoint/2010/main" val="2171391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C41D99-9EFB-4A9B-8302-59BE74495D95}"/>
              </a:ext>
            </a:extLst>
          </p:cNvPr>
          <p:cNvSpPr txBox="1"/>
          <p:nvPr/>
        </p:nvSpPr>
        <p:spPr>
          <a:xfrm>
            <a:off x="167640" y="1739113"/>
            <a:ext cx="5538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Year 2 were excited to sing songs with the new Vicar!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82522E-5892-4353-8A0A-1554CA159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028" y="0"/>
            <a:ext cx="5148223" cy="6858000"/>
          </a:xfrm>
          <a:prstGeom prst="rect">
            <a:avLst/>
          </a:prstGeom>
          <a:ln w="41275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371118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FFBDAF-530D-4FA9-A367-1CA00E9E98C5}"/>
              </a:ext>
            </a:extLst>
          </p:cNvPr>
          <p:cNvSpPr txBox="1"/>
          <p:nvPr/>
        </p:nvSpPr>
        <p:spPr>
          <a:xfrm>
            <a:off x="49561" y="1448624"/>
            <a:ext cx="55384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Year 2 were excited to spend time with the new Vicar and hoped that they would be friendly and fun!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89919C-975A-48B6-8594-CF7DC4A2B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946" y="0"/>
            <a:ext cx="4895768" cy="6858000"/>
          </a:xfrm>
          <a:prstGeom prst="rect">
            <a:avLst/>
          </a:prstGeom>
          <a:ln w="38100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1786077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F42EEBA-97A7-4A6A-929D-079C67426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139" y="1025913"/>
            <a:ext cx="4357722" cy="44120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1C6F534-9683-4000-BA20-E00AD36CFED7}"/>
              </a:ext>
            </a:extLst>
          </p:cNvPr>
          <p:cNvSpPr/>
          <p:nvPr/>
        </p:nvSpPr>
        <p:spPr>
          <a:xfrm>
            <a:off x="1382751" y="5798633"/>
            <a:ext cx="113073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0000AF"/>
                </a:solidFill>
                <a:latin typeface="Corbel" panose="020B0503020204020204" pitchFamily="34" charset="0"/>
              </a:rPr>
              <a:t>Reverence </a:t>
            </a:r>
            <a:r>
              <a:rPr lang="en-GB" sz="5400" dirty="0">
                <a:solidFill>
                  <a:srgbClr val="0000AF"/>
                </a:solidFill>
                <a:latin typeface="Corbel" panose="020B0503020204020204" pitchFamily="34" charset="0"/>
              </a:rPr>
              <a:t>∙ </a:t>
            </a:r>
            <a:r>
              <a:rPr lang="en-GB" sz="4000" dirty="0">
                <a:solidFill>
                  <a:srgbClr val="0000AF"/>
                </a:solidFill>
                <a:latin typeface="Corbel" panose="020B0503020204020204" pitchFamily="34" charset="0"/>
              </a:rPr>
              <a:t>Endurance </a:t>
            </a:r>
            <a:r>
              <a:rPr lang="en-GB" sz="5400" dirty="0">
                <a:solidFill>
                  <a:srgbClr val="0000AF"/>
                </a:solidFill>
                <a:latin typeface="Corbel" panose="020B0503020204020204" pitchFamily="34" charset="0"/>
              </a:rPr>
              <a:t>∙</a:t>
            </a:r>
            <a:r>
              <a:rPr lang="en-GB" sz="4000" dirty="0">
                <a:solidFill>
                  <a:srgbClr val="0000AF"/>
                </a:solidFill>
                <a:latin typeface="Corbel" panose="020B0503020204020204" pitchFamily="34" charset="0"/>
              </a:rPr>
              <a:t> Friendship </a:t>
            </a:r>
            <a:r>
              <a:rPr lang="en-GB" sz="6000" dirty="0">
                <a:solidFill>
                  <a:srgbClr val="0000AF"/>
                </a:solidFill>
                <a:latin typeface="Corbel" panose="020B0503020204020204" pitchFamily="34" charset="0"/>
              </a:rPr>
              <a:t>∙</a:t>
            </a:r>
            <a:r>
              <a:rPr lang="en-GB" sz="4000" dirty="0">
                <a:solidFill>
                  <a:srgbClr val="0000AF"/>
                </a:solidFill>
                <a:latin typeface="Corbel" panose="020B0503020204020204" pitchFamily="34" charset="0"/>
              </a:rPr>
              <a:t> Koinonia</a:t>
            </a:r>
          </a:p>
        </p:txBody>
      </p:sp>
    </p:spTree>
    <p:extLst>
      <p:ext uri="{BB962C8B-B14F-4D97-AF65-F5344CB8AC3E}">
        <p14:creationId xmlns:p14="http://schemas.microsoft.com/office/powerpoint/2010/main" val="177315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631044" cy="6357718"/>
          </a:xfrm>
        </p:spPr>
        <p:txBody>
          <a:bodyPr>
            <a:normAutofit/>
          </a:bodyPr>
          <a:lstStyle/>
          <a:p>
            <a:r>
              <a:rPr lang="en-GB" sz="7200" b="1" dirty="0"/>
              <a:t>Comments from Year 6</a:t>
            </a: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endParaRPr lang="en-GB" sz="7200" b="1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D6920B50-9EE2-49CD-A563-EBF985B2F4D5}"/>
              </a:ext>
            </a:extLst>
          </p:cNvPr>
          <p:cNvSpPr/>
          <p:nvPr/>
        </p:nvSpPr>
        <p:spPr>
          <a:xfrm>
            <a:off x="8720254" y="156117"/>
            <a:ext cx="3471746" cy="32728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“A ‘gentle’ man or woman.”</a:t>
            </a:r>
            <a:endParaRPr lang="en-GB" sz="2800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D47CEF97-898E-430B-ABFB-C8F293029B90}"/>
              </a:ext>
            </a:extLst>
          </p:cNvPr>
          <p:cNvSpPr/>
          <p:nvPr/>
        </p:nvSpPr>
        <p:spPr>
          <a:xfrm>
            <a:off x="0" y="1962614"/>
            <a:ext cx="4174273" cy="46314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3600" b="1" dirty="0"/>
            </a:br>
            <a:r>
              <a:rPr lang="en-GB" sz="3600" b="1" dirty="0"/>
              <a:t>“We think our Vicar should be smart, respectful, kind and caring.”</a:t>
            </a:r>
            <a:endParaRPr lang="en-GB" sz="3600" dirty="0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A5719EE-C908-4057-9834-7FC225959736}"/>
              </a:ext>
            </a:extLst>
          </p:cNvPr>
          <p:cNvSpPr/>
          <p:nvPr/>
        </p:nvSpPr>
        <p:spPr>
          <a:xfrm>
            <a:off x="3583258" y="1427356"/>
            <a:ext cx="5047786" cy="54306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3600" b="1" dirty="0"/>
            </a:br>
            <a:r>
              <a:rPr lang="en-GB" sz="3600" b="1" dirty="0"/>
              <a:t>“We would love the Vicar to visit St. John’s Primary  Academy, for a little bit each week.”</a:t>
            </a:r>
            <a:endParaRPr lang="en-GB" sz="3600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D44B199-E761-454F-B0CD-93153E72E0DE}"/>
              </a:ext>
            </a:extLst>
          </p:cNvPr>
          <p:cNvSpPr/>
          <p:nvPr/>
        </p:nvSpPr>
        <p:spPr>
          <a:xfrm>
            <a:off x="8276063" y="3355586"/>
            <a:ext cx="3826727" cy="32728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“We would like the Vicar to be themselves.”</a:t>
            </a:r>
          </a:p>
        </p:txBody>
      </p:sp>
    </p:spTree>
    <p:extLst>
      <p:ext uri="{BB962C8B-B14F-4D97-AF65-F5344CB8AC3E}">
        <p14:creationId xmlns:p14="http://schemas.microsoft.com/office/powerpoint/2010/main" val="361747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44" y="210988"/>
            <a:ext cx="3590693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Key </a:t>
            </a:r>
            <a:br>
              <a:rPr lang="en-GB" b="1" dirty="0">
                <a:solidFill>
                  <a:prstClr val="black"/>
                </a:solidFill>
              </a:rPr>
            </a:br>
            <a:r>
              <a:rPr lang="en-GB" b="1" dirty="0">
                <a:solidFill>
                  <a:prstClr val="black"/>
                </a:solidFill>
              </a:rPr>
              <a:t>Stage 2</a:t>
            </a:r>
            <a:endParaRPr lang="en-GB" sz="72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D448FD-02B8-40BA-9D2B-0EA08C4ADC45}"/>
              </a:ext>
            </a:extLst>
          </p:cNvPr>
          <p:cNvSpPr txBox="1"/>
          <p:nvPr/>
        </p:nvSpPr>
        <p:spPr>
          <a:xfrm>
            <a:off x="96644" y="1825845"/>
            <a:ext cx="3650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“Read inspirational stories”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“Come to school to teach the importance of God.”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DDDC8A-9F21-45EB-81AB-49FDDF146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68515"/>
            <a:ext cx="8175471" cy="6327023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1496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Year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2927D8-055E-4EF9-B465-74AC6C392D02}"/>
              </a:ext>
            </a:extLst>
          </p:cNvPr>
          <p:cNvSpPr txBox="1"/>
          <p:nvPr/>
        </p:nvSpPr>
        <p:spPr>
          <a:xfrm>
            <a:off x="838200" y="2185639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“Accepting, 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Social, 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Respectful,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Unique, 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Polite”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D581CF-EFB2-4602-9F84-240A3343E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784" y="365125"/>
            <a:ext cx="5142016" cy="6166624"/>
          </a:xfrm>
          <a:prstGeom prst="rect">
            <a:avLst/>
          </a:prstGeom>
          <a:ln w="63500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87498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41" y="328106"/>
            <a:ext cx="10515600" cy="1325563"/>
          </a:xfrm>
        </p:spPr>
        <p:txBody>
          <a:bodyPr>
            <a:normAutofit/>
          </a:bodyPr>
          <a:lstStyle/>
          <a:p>
            <a:r>
              <a:rPr lang="en-GB" sz="6600" b="1" dirty="0"/>
              <a:t>Year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E0D9BD-5836-4AF8-AFD4-5D4249741A5A}"/>
              </a:ext>
            </a:extLst>
          </p:cNvPr>
          <p:cNvSpPr txBox="1"/>
          <p:nvPr/>
        </p:nvSpPr>
        <p:spPr>
          <a:xfrm>
            <a:off x="267629" y="2809863"/>
            <a:ext cx="3077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“Caring towards our Community”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C57F81-7D9E-4141-886F-CAE20238F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676" y="687199"/>
            <a:ext cx="8543695" cy="5664118"/>
          </a:xfrm>
          <a:prstGeom prst="rect">
            <a:avLst/>
          </a:prstGeom>
          <a:ln w="44450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84862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7200" b="1" dirty="0"/>
              <a:t>Year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3C85F6-208A-4B8A-A8A3-6996147E76F1}"/>
              </a:ext>
            </a:extLst>
          </p:cNvPr>
          <p:cNvSpPr txBox="1"/>
          <p:nvPr/>
        </p:nvSpPr>
        <p:spPr>
          <a:xfrm>
            <a:off x="267629" y="2809863"/>
            <a:ext cx="3077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“Caring, 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Respectful, Kind”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D6B3E2-23E5-4565-91BC-7302A8B1B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66" y="351971"/>
            <a:ext cx="8199268" cy="6154057"/>
          </a:xfrm>
          <a:prstGeom prst="rect">
            <a:avLst/>
          </a:prstGeom>
          <a:ln w="47625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229134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1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6600" b="1" dirty="0"/>
              <a:t>Year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1368C-4779-46BF-AA96-2E6995F647F8}"/>
              </a:ext>
            </a:extLst>
          </p:cNvPr>
          <p:cNvSpPr txBox="1"/>
          <p:nvPr/>
        </p:nvSpPr>
        <p:spPr>
          <a:xfrm>
            <a:off x="86013" y="918808"/>
            <a:ext cx="37607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Year 3 had a consistent message that they would like to convey through their drawings…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doesn’t matter what our new Vicar looks like, in any way, Man or Woman. What is inside is more important.”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04F0C0-E4F4-4F0F-9492-EB9C9621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1325563"/>
            <a:ext cx="3953164" cy="5167990"/>
          </a:xfrm>
          <a:prstGeom prst="rect">
            <a:avLst/>
          </a:prstGeom>
          <a:ln w="34925">
            <a:solidFill>
              <a:srgbClr val="0000AF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BAD17F-7582-401B-BE22-212ADAA65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930" y="217714"/>
            <a:ext cx="3994721" cy="4891314"/>
          </a:xfrm>
          <a:prstGeom prst="rect">
            <a:avLst/>
          </a:prstGeom>
          <a:ln w="31750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365314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17" y="147906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/>
              <a:t>Year 3’s Drawings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EB13C4-CC59-4E35-96D9-8CC4E697F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9" y="1473469"/>
            <a:ext cx="4598763" cy="5076080"/>
          </a:xfrm>
          <a:prstGeom prst="rect">
            <a:avLst/>
          </a:prstGeom>
          <a:ln w="57150">
            <a:solidFill>
              <a:srgbClr val="0000AF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127148-6236-4263-BB66-238E7B0F0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462" y="424473"/>
            <a:ext cx="6003917" cy="5810934"/>
          </a:xfrm>
          <a:prstGeom prst="rect">
            <a:avLst/>
          </a:prstGeom>
          <a:ln w="34925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267682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8BF5DF-2730-4198-8D78-B6D3818C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7662"/>
            <a:ext cx="10515600" cy="1325563"/>
          </a:xfrm>
        </p:spPr>
        <p:txBody>
          <a:bodyPr>
            <a:normAutofit/>
          </a:bodyPr>
          <a:lstStyle/>
          <a:p>
            <a:r>
              <a:rPr lang="en-GB" sz="7200" b="1" dirty="0"/>
              <a:t>Key Stage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48F2C3-C7CD-4ED7-A8D3-DD787071A01D}"/>
              </a:ext>
            </a:extLst>
          </p:cNvPr>
          <p:cNvSpPr txBox="1"/>
          <p:nvPr/>
        </p:nvSpPr>
        <p:spPr>
          <a:xfrm>
            <a:off x="417241" y="1247901"/>
            <a:ext cx="55384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Year 2 children felt that it was important that the Vicar shares stories form the Bible and talks to the children when they visit school.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05E536-7DE9-41C2-8A3B-51573996B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748" y="0"/>
            <a:ext cx="4929781" cy="6858000"/>
          </a:xfrm>
          <a:prstGeom prst="rect">
            <a:avLst/>
          </a:prstGeom>
          <a:ln w="38100">
            <a:solidFill>
              <a:srgbClr val="0000AF"/>
            </a:solidFill>
          </a:ln>
        </p:spPr>
      </p:pic>
    </p:spTree>
    <p:extLst>
      <p:ext uri="{BB962C8B-B14F-4D97-AF65-F5344CB8AC3E}">
        <p14:creationId xmlns:p14="http://schemas.microsoft.com/office/powerpoint/2010/main" val="187810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652</TotalTime>
  <Words>275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Corbel</vt:lpstr>
      <vt:lpstr>Office Theme</vt:lpstr>
      <vt:lpstr>PowerPoint Presentation</vt:lpstr>
      <vt:lpstr>Comments from Year 6     </vt:lpstr>
      <vt:lpstr>Key  Stage 2</vt:lpstr>
      <vt:lpstr>Year 6</vt:lpstr>
      <vt:lpstr>Year 6</vt:lpstr>
      <vt:lpstr>Year 6</vt:lpstr>
      <vt:lpstr>Year 3</vt:lpstr>
      <vt:lpstr>Year 3’s Drawings</vt:lpstr>
      <vt:lpstr>Key Stage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KFoster</dc:creator>
  <cp:lastModifiedBy>John Peterken</cp:lastModifiedBy>
  <cp:revision>17</cp:revision>
  <dcterms:created xsi:type="dcterms:W3CDTF">2021-02-09T09:37:08Z</dcterms:created>
  <dcterms:modified xsi:type="dcterms:W3CDTF">2021-02-10T16:26:17Z</dcterms:modified>
</cp:coreProperties>
</file>